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83" r:id="rId2"/>
  </p:sldMasterIdLst>
  <p:notesMasterIdLst>
    <p:notesMasterId r:id="rId15"/>
  </p:notesMasterIdLst>
  <p:sldIdLst>
    <p:sldId id="274" r:id="rId3"/>
    <p:sldId id="258" r:id="rId4"/>
    <p:sldId id="286" r:id="rId5"/>
    <p:sldId id="259" r:id="rId6"/>
    <p:sldId id="260" r:id="rId7"/>
    <p:sldId id="261" r:id="rId8"/>
    <p:sldId id="285" r:id="rId9"/>
    <p:sldId id="284" r:id="rId10"/>
    <p:sldId id="262" r:id="rId11"/>
    <p:sldId id="283" r:id="rId12"/>
    <p:sldId id="287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24D"/>
    <a:srgbClr val="FFB915"/>
    <a:srgbClr val="F9B81A"/>
    <a:srgbClr val="0E36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6296" autoAdjust="0"/>
  </p:normalViewPr>
  <p:slideViewPr>
    <p:cSldViewPr snapToObjects="1">
      <p:cViewPr varScale="1">
        <p:scale>
          <a:sx n="119" d="100"/>
          <a:sy n="119" d="100"/>
        </p:scale>
        <p:origin x="2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8/10/relationships/authors" Target="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jpe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A18117-4BA2-BF48-93AB-B8350101293A}" type="datetimeFigureOut">
              <a:rPr lang="en-US" smtClean="0"/>
              <a:t>12/5/22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460118-F936-F240-9333-44C03FA91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827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B1DBA2-8856-0647-8888-B901A6A1DF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7438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Film production according to </a:t>
            </a:r>
            <a:r>
              <a:rPr lang="en-US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Linux Movies Group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60118-F936-F240-9333-44C03FA914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138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Film production according to </a:t>
            </a:r>
            <a:r>
              <a:rPr lang="en-US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Linux Movies Group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60118-F936-F240-9333-44C03FA914E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979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Film production according to </a:t>
            </a:r>
            <a:r>
              <a:rPr lang="en-US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Linux Movies Group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60118-F936-F240-9333-44C03FA914E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85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EDEC4-9399-444E-B01D-76E0ABBB1E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PRESENTATION TITLE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571A04-D489-C24A-8268-C9A2A3894D7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 (date, presenter,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07C7679-F87B-6443-8C45-8AB863F1407C}"/>
              </a:ext>
            </a:extLst>
          </p:cNvPr>
          <p:cNvCxnSpPr>
            <a:cxnSpLocks/>
          </p:cNvCxnSpPr>
          <p:nvPr userDrawn="1"/>
        </p:nvCxnSpPr>
        <p:spPr>
          <a:xfrm>
            <a:off x="3352800" y="3657600"/>
            <a:ext cx="54864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0187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BF003D28-CADC-492A-8E50-9E63B88813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16038" y="693738"/>
            <a:ext cx="9559925" cy="521335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544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1F63C-8EB5-7242-BF3D-1B7204AA6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7246F-E7A9-9D4D-A15F-A88B253FE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E2651C-4A60-BD4B-AF52-272C5CB20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0784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btitle Slide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00D7D-E3C8-474C-B0F3-6EB90B8471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470026"/>
            <a:ext cx="10515600" cy="2852737"/>
          </a:xfrm>
        </p:spPr>
        <p:txBody>
          <a:bodyPr anchor="ctr"/>
          <a:lstStyle>
            <a:lvl1pPr algn="ctr">
              <a:defRPr sz="6000" b="0" i="0" baseline="0"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Subtitle Factoria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6683A-B057-A84D-BE0C-ABFCB78F8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09441"/>
            <a:ext cx="10515600" cy="168021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5656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Full Page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6C29A-6FE2-1541-A13A-7B4A3A41E9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9" y="381000"/>
            <a:ext cx="11429999" cy="1309688"/>
          </a:xfrm>
        </p:spPr>
        <p:txBody>
          <a:bodyPr/>
          <a:lstStyle>
            <a:lvl1pPr marL="9525" indent="0">
              <a:tabLst/>
              <a:defRPr b="0" i="0">
                <a:solidFill>
                  <a:srgbClr val="FEC24D"/>
                </a:solidFill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Content slide (1-column, no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E0102-2FC2-1D4F-8554-0AEA981D7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7304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 2 Columns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solidFill>
                  <a:srgbClr val="FEC24D"/>
                </a:solidFill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Content slide (2-column, no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857045"/>
            <a:ext cx="5471160" cy="41789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2A0BC4-56E6-9A46-8ECB-7A79A0DF6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7663" y="1857045"/>
            <a:ext cx="5471160" cy="4175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2695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Picture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Content slide (2-column, left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42890" y="1843364"/>
            <a:ext cx="5468112" cy="4144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105AAE3-E12C-4AE5-A0EB-84650A78A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1759" y="1843363"/>
            <a:ext cx="5467350" cy="4144962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048580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Right Picture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Content slide (2-column, right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826557"/>
            <a:ext cx="5468112" cy="4144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73DE3E3-71FD-4BA9-BD7B-DD14E67DC79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42890" y="1826557"/>
            <a:ext cx="5467350" cy="414496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493076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R's Title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4 images layout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5C826463-5A06-456F-B5D6-058E9873844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97600" y="1900238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1CC6F753-C01B-4A5E-BC1E-EE60D9BB757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514600" y="1900237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116B4998-1012-4FDC-BE42-37F2FA807B7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514600" y="4062495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D926C9A9-3CE2-408F-92E1-603906F9E39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97600" y="4062812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7016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Pictures Horiz Left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9EAC-5480-EC43-B482-3DB4AB26B8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CAD158A3-1164-49C2-A9BE-C3CBDB3E96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1000" y="1812925"/>
            <a:ext cx="7377113" cy="4165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ABF52A3-97F0-4199-8AF8-3586AEDE8B2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48613" y="1824778"/>
            <a:ext cx="3024187" cy="41656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5243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Pictures Vert Left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9EAC-5480-EC43-B482-3DB4AB26B8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E5F478C4-97E4-4F14-B9D3-C3A0280A0D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581400" y="1813566"/>
            <a:ext cx="7377113" cy="4165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5268FC10-4246-430D-A2D9-E8825EBCAD9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1000" y="1813566"/>
            <a:ext cx="3024187" cy="41656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570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Full Page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6C29A-6FE2-1541-A13A-7B4A3A41E9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9" y="381000"/>
            <a:ext cx="11429999" cy="1309688"/>
          </a:xfrm>
        </p:spPr>
        <p:txBody>
          <a:bodyPr/>
          <a:lstStyle>
            <a:lvl1pPr marL="9525" indent="0">
              <a:tabLst/>
              <a:defRPr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CONTENT SLIDE (1-COLUMN, NO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E0102-2FC2-1D4F-8554-0AEA981D7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7959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 2 Columns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CONTENT SLIDE (2-COLUMN, NO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178" y="1845465"/>
            <a:ext cx="5471160" cy="41789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2A0BC4-56E6-9A46-8ECB-7A79A0DF6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7663" y="1845465"/>
            <a:ext cx="5471160" cy="4175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228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Picture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CONTENT SLIDE (2-COLUMN, LEFT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42893" y="1843364"/>
            <a:ext cx="5468112" cy="4144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CA76053D-5D97-48D1-86DD-5E02C27CDC6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1759" y="1843363"/>
            <a:ext cx="5467350" cy="4144962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64106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Right Picture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CONTENT SLIDE (2-COLUMN, RIGHT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845465"/>
            <a:ext cx="5468112" cy="4144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683B8F9-3432-4D20-8367-06EEA05E3CC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42890" y="1845465"/>
            <a:ext cx="5467350" cy="414496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9638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R's Title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4 IMAGES LAYOUT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389B31C8-2C3C-442B-9030-FB16E20847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97600" y="1900238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5D5E1CA1-9D0E-46F9-A71E-FC1476D3E07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514600" y="1900237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07369494-6637-4790-B6C4-599F949C6E8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514600" y="4062495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45BFA415-4042-4E4C-8B14-D41E427ED23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97600" y="4062812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946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btitle Slide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00D7D-E3C8-474C-B0F3-6EB90B8471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470026"/>
            <a:ext cx="10515600" cy="2852737"/>
          </a:xfrm>
        </p:spPr>
        <p:txBody>
          <a:bodyPr anchor="ctr"/>
          <a:lstStyle>
            <a:lvl1pPr algn="ctr">
              <a:defRPr sz="6000" baseline="0">
                <a:solidFill>
                  <a:srgbClr val="FEC24D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SUBTITLE PROHIBITION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6683A-B057-A84D-BE0C-ABFCB78F8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09441"/>
            <a:ext cx="10515600" cy="168021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139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 Horiz Left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9EAC-5480-EC43-B482-3DB4AB26B8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334AC8F4-1BB5-4AA0-9287-249775154BA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1000" y="1812925"/>
            <a:ext cx="7377113" cy="4165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7D8929-5BE3-4E3B-9EFE-F4876D3FF18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48613" y="1824778"/>
            <a:ext cx="3024187" cy="41656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249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 Vert Left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9EAC-5480-EC43-B482-3DB4AB26B8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36C11BD5-D953-4D44-A5EA-4B669BE092C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581400" y="1813566"/>
            <a:ext cx="7377113" cy="4165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2643CB7C-13B9-42D8-87FE-18E7328E3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1000" y="1813566"/>
            <a:ext cx="3024187" cy="41656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="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85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D2AFD-6351-8C41-A38A-DBD8FEE3C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8135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20E0A-9783-074B-8DA6-6E7812071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1825625"/>
            <a:ext cx="11430000" cy="4092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67A2E28-8E22-4641-9E56-4B8BCFD0BA0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57200" y="6142332"/>
            <a:ext cx="2286000" cy="3867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BD277E-9756-DA40-8B4F-0EE01D6EF9D5}"/>
              </a:ext>
            </a:extLst>
          </p:cNvPr>
          <p:cNvSpPr txBox="1"/>
          <p:nvPr userDrawn="1"/>
        </p:nvSpPr>
        <p:spPr>
          <a:xfrm>
            <a:off x="1688123" y="-6631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02954E-A90E-4645-A203-FE6D1F4CDF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0173" r="22032" b="7592"/>
          <a:stretch/>
        </p:blipFill>
        <p:spPr>
          <a:xfrm>
            <a:off x="11232081" y="457200"/>
            <a:ext cx="95991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574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2" r:id="rId4"/>
    <p:sldLayoutId id="2147483661" r:id="rId5"/>
    <p:sldLayoutId id="2147483666" r:id="rId6"/>
    <p:sldLayoutId id="2147483651" r:id="rId7"/>
    <p:sldLayoutId id="2147483654" r:id="rId8"/>
    <p:sldLayoutId id="2147483674" r:id="rId9"/>
    <p:sldLayoutId id="2147483655" r:id="rId10"/>
    <p:sldLayoutId id="2147483656" r:id="rId11"/>
  </p:sldLayoutIdLst>
  <p:txStyles>
    <p:titleStyle>
      <a:lvl1pPr marL="9525" indent="0" algn="l" defTabSz="914400" rtl="0" eaLnBrk="1" latinLnBrk="0" hangingPunct="1">
        <a:lnSpc>
          <a:spcPct val="90000"/>
        </a:lnSpc>
        <a:spcBef>
          <a:spcPct val="0"/>
        </a:spcBef>
        <a:buNone/>
        <a:tabLst/>
        <a:defRPr sz="4400" b="0" i="0" kern="1200" cap="all" spc="100" baseline="0">
          <a:solidFill>
            <a:srgbClr val="FEC24D"/>
          </a:solidFill>
          <a:latin typeface="Franklin Gothic Medium" panose="020B06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40" userDrawn="1">
          <p15:clr>
            <a:srgbClr val="F26B43"/>
          </p15:clr>
        </p15:guide>
        <p15:guide id="4" pos="7440" userDrawn="1">
          <p15:clr>
            <a:srgbClr val="F26B43"/>
          </p15:clr>
        </p15:guide>
        <p15:guide id="5" orient="horz" pos="240" userDrawn="1">
          <p15:clr>
            <a:srgbClr val="F26B43"/>
          </p15:clr>
        </p15:guide>
        <p15:guide id="6" orient="horz" pos="40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D2AFD-6351-8C41-A38A-DBD8FEE3C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8135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20E0A-9783-074B-8DA6-6E7812071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1825625"/>
            <a:ext cx="11430000" cy="4092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67A2E28-8E22-4641-9E56-4B8BCFD0BA01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457200" y="6142332"/>
            <a:ext cx="2286000" cy="3867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BD277E-9756-DA40-8B4F-0EE01D6EF9D5}"/>
              </a:ext>
            </a:extLst>
          </p:cNvPr>
          <p:cNvSpPr txBox="1"/>
          <p:nvPr userDrawn="1"/>
        </p:nvSpPr>
        <p:spPr>
          <a:xfrm>
            <a:off x="1688123" y="-6631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02954E-A90E-4645-A203-FE6D1F4CDF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0173" r="22032" b="7592"/>
          <a:stretch/>
        </p:blipFill>
        <p:spPr>
          <a:xfrm>
            <a:off x="11232081" y="457200"/>
            <a:ext cx="95991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266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</p:sldLayoutIdLst>
  <p:txStyles>
    <p:titleStyle>
      <a:lvl1pPr marL="9525" indent="0" algn="l" defTabSz="914400" rtl="0" eaLnBrk="1" latinLnBrk="0" hangingPunct="1">
        <a:lnSpc>
          <a:spcPct val="90000"/>
        </a:lnSpc>
        <a:spcBef>
          <a:spcPct val="0"/>
        </a:spcBef>
        <a:buNone/>
        <a:tabLst/>
        <a:defRPr sz="4400" b="0" i="0" kern="1200" spc="100" baseline="0">
          <a:solidFill>
            <a:srgbClr val="FEC24D"/>
          </a:solidFill>
          <a:latin typeface="Franklin Gothic Medium" panose="020B06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40" userDrawn="1">
          <p15:clr>
            <a:srgbClr val="F26B43"/>
          </p15:clr>
        </p15:guide>
        <p15:guide id="4" pos="7440" userDrawn="1">
          <p15:clr>
            <a:srgbClr val="F26B43"/>
          </p15:clr>
        </p15:guide>
        <p15:guide id="5" orient="horz" pos="240" userDrawn="1">
          <p15:clr>
            <a:srgbClr val="F26B43"/>
          </p15:clr>
        </p15:guide>
        <p15:guide id="6" orient="horz" pos="40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68652-5155-453F-8273-D22DA6B873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History of GNU/Linux Operating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C6CC3E-BE54-4CB2-AAF6-B6D0326864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Name: Pradyoth Singenahalli Prabhu</a:t>
            </a:r>
          </a:p>
          <a:p>
            <a:r>
              <a:rPr lang="en-IN" i="0" dirty="0">
                <a:effectLst/>
                <a:latin typeface="Droid Serif"/>
              </a:rPr>
              <a:t>Course: High-Performance Scientific Computing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310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00A984-B7B9-453E-A66D-6D9EAF13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of </a:t>
            </a:r>
            <a:r>
              <a:rPr lang="en-US" dirty="0" err="1"/>
              <a:t>linux</a:t>
            </a:r>
            <a:endParaRPr lang="en-US" dirty="0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A256332-08DC-6BDF-2732-D3EBCD318A31}"/>
              </a:ext>
            </a:extLst>
          </p:cNvPr>
          <p:cNvSpPr txBox="1">
            <a:spLocks/>
          </p:cNvSpPr>
          <p:nvPr/>
        </p:nvSpPr>
        <p:spPr>
          <a:xfrm>
            <a:off x="381000" y="1845465"/>
            <a:ext cx="11430000" cy="4144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Desktops and laptops: 2.5%</a:t>
            </a:r>
          </a:p>
          <a:p>
            <a:r>
              <a:rPr lang="en-US" dirty="0"/>
              <a:t>Web servers: 96.55%</a:t>
            </a:r>
          </a:p>
          <a:p>
            <a:r>
              <a:rPr lang="en-US" dirty="0"/>
              <a:t>Mobile devices: 71.9%</a:t>
            </a:r>
          </a:p>
          <a:p>
            <a:r>
              <a:rPr lang="en-US" dirty="0"/>
              <a:t>Film production: &gt;95%</a:t>
            </a:r>
          </a:p>
          <a:p>
            <a:r>
              <a:rPr lang="en-US" dirty="0"/>
              <a:t>Use in government</a:t>
            </a:r>
          </a:p>
        </p:txBody>
      </p:sp>
    </p:spTree>
    <p:extLst>
      <p:ext uri="{BB962C8B-B14F-4D97-AF65-F5344CB8AC3E}">
        <p14:creationId xmlns:p14="http://schemas.microsoft.com/office/powerpoint/2010/main" val="4276157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00A984-B7B9-453E-A66D-6D9EAF13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Companies using Linux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A3888E27-E81A-5827-D24E-2C3D4BEB159F}"/>
              </a:ext>
            </a:extLst>
          </p:cNvPr>
          <p:cNvSpPr txBox="1">
            <a:spLocks/>
          </p:cNvSpPr>
          <p:nvPr/>
        </p:nvSpPr>
        <p:spPr>
          <a:xfrm>
            <a:off x="381000" y="1845465"/>
            <a:ext cx="11430000" cy="4144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4" name="Picture 2" descr="Which companies use linux OS (not Mac) for development? - Quora">
            <a:extLst>
              <a:ext uri="{FF2B5EF4-FFF2-40B4-BE49-F238E27FC236}">
                <a16:creationId xmlns:a16="http://schemas.microsoft.com/office/drawing/2014/main" id="{F15A0A13-24DE-E3A7-75CE-CFC1C657EF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14"/>
          <a:stretch/>
        </p:blipFill>
        <p:spPr bwMode="auto">
          <a:xfrm>
            <a:off x="2273300" y="1845464"/>
            <a:ext cx="7645400" cy="445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8513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996A9AD-4151-41F5-9FC5-01EE9D404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2631"/>
            <a:ext cx="10515600" cy="285273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08821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B058E6-35AD-4DC4-9860-FCE45AFBE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24ED6E-5864-47FD-B96B-6EC80AA26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9" y="1825625"/>
            <a:ext cx="7848601" cy="4092854"/>
          </a:xfrm>
        </p:spPr>
        <p:txBody>
          <a:bodyPr/>
          <a:lstStyle/>
          <a:p>
            <a:r>
              <a:rPr lang="en-US" i="1" dirty="0">
                <a:solidFill>
                  <a:schemeClr val="accent2"/>
                </a:solidFill>
              </a:rPr>
              <a:t>Linus Torvalds </a:t>
            </a:r>
            <a:r>
              <a:rPr lang="en-US" dirty="0"/>
              <a:t>started a project that would ultimately become Linux in 1991 while he was a computer science student at the University of Helsinki, Finland.</a:t>
            </a:r>
          </a:p>
          <a:p>
            <a:r>
              <a:rPr lang="en-US" dirty="0"/>
              <a:t>He wanted to create a better alternative for </a:t>
            </a:r>
            <a:r>
              <a:rPr lang="en-US" dirty="0">
                <a:solidFill>
                  <a:schemeClr val="accent2"/>
                </a:solidFill>
              </a:rPr>
              <a:t>MINIX</a:t>
            </a:r>
            <a:r>
              <a:rPr lang="en-US" dirty="0"/>
              <a:t>, as it was only time limited to educational purposes only.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F551B91-09FD-6E3A-55ED-409A11E65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200" y="1690688"/>
            <a:ext cx="3496453" cy="4786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719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00A984-B7B9-453E-A66D-6D9EAF13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A256332-08DC-6BDF-2732-D3EBCD318A31}"/>
              </a:ext>
            </a:extLst>
          </p:cNvPr>
          <p:cNvSpPr txBox="1">
            <a:spLocks/>
          </p:cNvSpPr>
          <p:nvPr/>
        </p:nvSpPr>
        <p:spPr>
          <a:xfrm>
            <a:off x="381000" y="1845465"/>
            <a:ext cx="11430000" cy="4144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MS-DOS was popular but needed license.</a:t>
            </a:r>
          </a:p>
          <a:p>
            <a:r>
              <a:rPr lang="en-US" dirty="0"/>
              <a:t>Apple Macintosh was expensive.</a:t>
            </a:r>
          </a:p>
          <a:p>
            <a:r>
              <a:rPr lang="en-US" dirty="0"/>
              <a:t>Unix was also expensive.</a:t>
            </a:r>
          </a:p>
        </p:txBody>
      </p:sp>
    </p:spTree>
    <p:extLst>
      <p:ext uri="{BB962C8B-B14F-4D97-AF65-F5344CB8AC3E}">
        <p14:creationId xmlns:p14="http://schemas.microsoft.com/office/powerpoint/2010/main" val="148834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7D88312-B290-4F0E-830D-F89833950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Foundation/GNU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F264DD-F334-48B9-BD45-B97B0C50CB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178" y="1845465"/>
            <a:ext cx="6932022" cy="4178932"/>
          </a:xfrm>
        </p:spPr>
        <p:txBody>
          <a:bodyPr/>
          <a:lstStyle/>
          <a:p>
            <a:r>
              <a:rPr lang="en-US" dirty="0"/>
              <a:t>The GNU General Public License (GNU GPL), a Free Software license, was created by </a:t>
            </a:r>
            <a:r>
              <a:rPr lang="en-US" i="1" dirty="0">
                <a:solidFill>
                  <a:schemeClr val="accent2"/>
                </a:solidFill>
              </a:rPr>
              <a:t>Richard Stallman</a:t>
            </a:r>
            <a:r>
              <a:rPr lang="en-US" dirty="0"/>
              <a:t>.</a:t>
            </a:r>
          </a:p>
          <a:p>
            <a:r>
              <a:rPr lang="en-US" i="0" dirty="0">
                <a:effectLst/>
              </a:rPr>
              <a:t>Linus developed the Linux kernel using the foundation laid by Richard Stallman’s work on the GNU project.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92DF64C-ECB9-3692-3A32-D8C415D3D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1362780"/>
            <a:ext cx="4017962" cy="5144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4181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DBE0FC5-FB10-4F36-9881-74AF9416E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70B866-1769-4C53-B8CB-D46582DF8E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843364"/>
            <a:ext cx="11430005" cy="4144962"/>
          </a:xfrm>
        </p:spPr>
        <p:txBody>
          <a:bodyPr/>
          <a:lstStyle/>
          <a:p>
            <a:r>
              <a:rPr lang="en-US" dirty="0"/>
              <a:t>Linus wanted to call his invention </a:t>
            </a:r>
            <a:r>
              <a:rPr lang="en-US" dirty="0">
                <a:solidFill>
                  <a:schemeClr val="accent2"/>
                </a:solidFill>
              </a:rPr>
              <a:t>Freax</a:t>
            </a:r>
            <a:r>
              <a:rPr lang="en-US" dirty="0"/>
              <a:t>, a mix of ‘free’, ‘freak’, and ‘x’.</a:t>
            </a:r>
          </a:p>
          <a:p>
            <a:pPr>
              <a:lnSpc>
                <a:spcPct val="100000"/>
              </a:lnSpc>
            </a:pPr>
            <a:r>
              <a:rPr lang="en-IN" dirty="0"/>
              <a:t>In order to facilitate development, the files were uploaded to the FTP server. During this, his co-worker changed the name to “Linux ” without the knowledge of Linus.</a:t>
            </a:r>
          </a:p>
          <a:p>
            <a:pPr>
              <a:lnSpc>
                <a:spcPct val="100000"/>
              </a:lnSpc>
            </a:pPr>
            <a:r>
              <a:rPr lang="en-US" dirty="0"/>
              <a:t>To help people pronounce "Linux," Linus also supplied an audio pronunciation tutorial with the kernel source code.</a:t>
            </a:r>
          </a:p>
          <a:p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950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70A8EA-602F-4FCB-AE10-B77B820FD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Official Mascot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6BE9D-BF2D-48E1-BFBA-E8EA7118F2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845465"/>
            <a:ext cx="7239000" cy="4144963"/>
          </a:xfrm>
        </p:spPr>
        <p:txBody>
          <a:bodyPr/>
          <a:lstStyle/>
          <a:p>
            <a:r>
              <a:rPr lang="en-IN" dirty="0"/>
              <a:t>Torvalds announced in 1996 that there would be a mascot for Linux, a penguin.</a:t>
            </a:r>
          </a:p>
          <a:p>
            <a:r>
              <a:rPr lang="en-US" b="0" i="0" dirty="0">
                <a:effectLst/>
              </a:rPr>
              <a:t>This was because when they were about to select the mascot, Torvalds mentioned he was bitten by a little penguin on a visit to the National Zoo &amp; Aquarium in Canberra, Australia.</a:t>
            </a:r>
          </a:p>
          <a:p>
            <a:r>
              <a:rPr lang="en-US" dirty="0"/>
              <a:t>It’s called </a:t>
            </a:r>
            <a:r>
              <a:rPr lang="en-US" dirty="0">
                <a:solidFill>
                  <a:schemeClr val="accent2"/>
                </a:solidFill>
              </a:rPr>
              <a:t>TUX</a:t>
            </a:r>
            <a:r>
              <a:rPr lang="en-US" dirty="0"/>
              <a:t>.</a:t>
            </a:r>
            <a:endParaRPr lang="en-IN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076" name="Picture 4" descr="Tux (mascot) - Wikipedia">
            <a:extLst>
              <a:ext uri="{FF2B5EF4-FFF2-40B4-BE49-F238E27FC236}">
                <a16:creationId xmlns:a16="http://schemas.microsoft.com/office/drawing/2014/main" id="{96CE0FC9-A6A6-5B11-3FB4-554FA78A9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0" y="1777254"/>
            <a:ext cx="3429000" cy="4213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7446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00A984-B7B9-453E-A66D-6D9EAF13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Versions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A256332-08DC-6BDF-2732-D3EBCD318A31}"/>
              </a:ext>
            </a:extLst>
          </p:cNvPr>
          <p:cNvSpPr txBox="1">
            <a:spLocks/>
          </p:cNvSpPr>
          <p:nvPr/>
        </p:nvSpPr>
        <p:spPr>
          <a:xfrm>
            <a:off x="381000" y="1845465"/>
            <a:ext cx="11430000" cy="4144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Currently it is in v6.0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v1.0 in 1994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v2.0 in 1996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v3.0 in 2011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v4.0 in 2015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V5.0 in 2019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569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70A8EA-602F-4FCB-AE10-B77B820FD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Development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86BE9D-BF2D-48E1-BFBA-E8EA7118F2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845465"/>
            <a:ext cx="11430000" cy="4144963"/>
          </a:xfrm>
        </p:spPr>
        <p:txBody>
          <a:bodyPr/>
          <a:lstStyle/>
          <a:p>
            <a:r>
              <a:rPr lang="en-IN" dirty="0">
                <a:solidFill>
                  <a:schemeClr val="accent2"/>
                </a:solidFill>
              </a:rPr>
              <a:t>Greg </a:t>
            </a:r>
            <a:r>
              <a:rPr lang="en-IN" dirty="0" err="1">
                <a:solidFill>
                  <a:schemeClr val="accent2"/>
                </a:solidFill>
              </a:rPr>
              <a:t>Kroah</a:t>
            </a:r>
            <a:r>
              <a:rPr lang="en-IN" dirty="0">
                <a:solidFill>
                  <a:schemeClr val="accent2"/>
                </a:solidFill>
              </a:rPr>
              <a:t>-Hartman</a:t>
            </a:r>
            <a:r>
              <a:rPr lang="en-IN" dirty="0"/>
              <a:t>, is the lead maintainer of Linux kernel and guides its development.</a:t>
            </a:r>
            <a:endParaRPr lang="en-US" dirty="0"/>
          </a:p>
          <a:p>
            <a:r>
              <a:rPr lang="en-US" dirty="0">
                <a:solidFill>
                  <a:schemeClr val="accent2"/>
                </a:solidFill>
              </a:rPr>
              <a:t>William John Sullivan</a:t>
            </a:r>
            <a:r>
              <a:rPr lang="en-US" dirty="0"/>
              <a:t> is the executive director of the free software foundation, which in turns supports the GNU components.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8953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00A984-B7B9-453E-A66D-6D9EAF134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distributions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A256332-08DC-6BDF-2732-D3EBCD318A31}"/>
              </a:ext>
            </a:extLst>
          </p:cNvPr>
          <p:cNvSpPr txBox="1">
            <a:spLocks/>
          </p:cNvSpPr>
          <p:nvPr/>
        </p:nvSpPr>
        <p:spPr>
          <a:xfrm>
            <a:off x="381000" y="1845465"/>
            <a:ext cx="11430000" cy="4144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 normalizeH="0" baseline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Ubuntu</a:t>
            </a:r>
          </a:p>
          <a:p>
            <a:r>
              <a:rPr lang="en-US" dirty="0"/>
              <a:t>Debian</a:t>
            </a:r>
          </a:p>
          <a:p>
            <a:r>
              <a:rPr lang="en-US" dirty="0"/>
              <a:t>CentOS</a:t>
            </a:r>
          </a:p>
          <a:p>
            <a:r>
              <a:rPr lang="en-US" dirty="0"/>
              <a:t>Red Hat Enterprise Linux</a:t>
            </a:r>
          </a:p>
          <a:p>
            <a:r>
              <a:rPr lang="en-US" dirty="0"/>
              <a:t>Gentoo</a:t>
            </a:r>
          </a:p>
          <a:p>
            <a:r>
              <a:rPr lang="en-US" dirty="0"/>
              <a:t>Fedora</a:t>
            </a:r>
          </a:p>
          <a:p>
            <a:r>
              <a:rPr lang="en-US" dirty="0"/>
              <a:t>ElementaryOS</a:t>
            </a:r>
          </a:p>
        </p:txBody>
      </p:sp>
    </p:spTree>
    <p:extLst>
      <p:ext uri="{BB962C8B-B14F-4D97-AF65-F5344CB8AC3E}">
        <p14:creationId xmlns:p14="http://schemas.microsoft.com/office/powerpoint/2010/main" val="777316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assd-powerpoint-template-dark.potx" id="{BB697130-40A3-41EB-BC30-A53C784ECCF3}" vid="{A10096E7-6876-499D-945B-3BEE7B1193F9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assd-powerpoint-template-dark.potx" id="{BB697130-40A3-41EB-BC30-A53C784ECCF3}" vid="{D2C65129-0752-4DD1-9BD1-7AD678DEBAF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416</TotalTime>
  <Words>387</Words>
  <Application>Microsoft Macintosh PowerPoint</Application>
  <PresentationFormat>Widescreen</PresentationFormat>
  <Paragraphs>54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Avenir Next LT Pro Light</vt:lpstr>
      <vt:lpstr>Calibri</vt:lpstr>
      <vt:lpstr>Droid Serif</vt:lpstr>
      <vt:lpstr>Franklin Gothic Medium</vt:lpstr>
      <vt:lpstr>Rockwell</vt:lpstr>
      <vt:lpstr>Office Theme</vt:lpstr>
      <vt:lpstr>1_Office Theme</vt:lpstr>
      <vt:lpstr>History of GNU/Linux Operating System</vt:lpstr>
      <vt:lpstr>Creation</vt:lpstr>
      <vt:lpstr>Why?</vt:lpstr>
      <vt:lpstr>Foundation/GNU</vt:lpstr>
      <vt:lpstr>Naming</vt:lpstr>
      <vt:lpstr>Official Mascot</vt:lpstr>
      <vt:lpstr>Versions</vt:lpstr>
      <vt:lpstr>Current Development</vt:lpstr>
      <vt:lpstr>Linux distributions</vt:lpstr>
      <vt:lpstr>Usage of linux</vt:lpstr>
      <vt:lpstr>Companies using Linux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History of GNU/Linux Operating System</dc:title>
  <dc:creator>Pradyoth S P</dc:creator>
  <cp:lastModifiedBy>Pradyoth S P</cp:lastModifiedBy>
  <cp:revision>2</cp:revision>
  <dcterms:created xsi:type="dcterms:W3CDTF">2022-12-05T16:13:01Z</dcterms:created>
  <dcterms:modified xsi:type="dcterms:W3CDTF">2022-12-05T23:09:03Z</dcterms:modified>
</cp:coreProperties>
</file>

<file path=docProps/thumbnail.jpeg>
</file>